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5" r:id="rId2"/>
  </p:sldMasterIdLst>
  <p:handoutMasterIdLst>
    <p:handoutMasterId r:id="rId16"/>
  </p:handoutMasterIdLst>
  <p:sldIdLst>
    <p:sldId id="276" r:id="rId3"/>
    <p:sldId id="282" r:id="rId4"/>
    <p:sldId id="283" r:id="rId5"/>
    <p:sldId id="284" r:id="rId6"/>
    <p:sldId id="285" r:id="rId7"/>
    <p:sldId id="268" r:id="rId8"/>
    <p:sldId id="286" r:id="rId9"/>
    <p:sldId id="269" r:id="rId10"/>
    <p:sldId id="270" r:id="rId11"/>
    <p:sldId id="271" r:id="rId12"/>
    <p:sldId id="272" r:id="rId13"/>
    <p:sldId id="273" r:id="rId14"/>
    <p:sldId id="27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71" autoAdjust="0"/>
    <p:restoredTop sz="94660"/>
  </p:normalViewPr>
  <p:slideViewPr>
    <p:cSldViewPr>
      <p:cViewPr varScale="1">
        <p:scale>
          <a:sx n="65" d="100"/>
          <a:sy n="65" d="100"/>
        </p:scale>
        <p:origin x="-5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CBA548-ED75-45F5-AF63-42B752B9568B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BD4917-F41F-4292-9CCE-BB86FD8D16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3969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5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6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5504019-3144-4F4B-B245-55413E98E89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087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B3938-DF13-4E2F-B839-B0A68961663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442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BC87B6-93AB-4227-9AF6-AB5F2D388BB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4198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716CA-3094-4519-A2E4-A7482726289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2037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FA502C-C003-4DD9-AA4A-89D749EBD50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0323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6EC5AD-37E2-40E3-9482-5850A679DD5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6201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27DE3-D900-42B7-88F9-E4D9C12616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4975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A0BEE-262F-4A40-94D6-6D5306744F2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0975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D8D45-9A0B-4ED9-B653-5690AE6CC4F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1655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089A3F-9C7B-4A06-9D66-13204878D31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5103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A9D4ED-245B-4066-8B06-16FAAF7F7D7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698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EF501C-F754-408B-BCCF-49BD35A8538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1091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E043FE-5707-4286-BFF2-4D03E0A199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3954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99D64E-116C-4446-A4FB-08265AD401D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9256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FEFB33-5348-4944-AB21-B7D461C93FC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0861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4792D7-2975-4BAA-B99B-3AAE9A476B70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799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D01CCF-028C-4CDB-A097-28548E930F2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9508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19EB4E-CD0F-4EB5-942F-88B5533D88F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7888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E4E89D-B86C-43D6-9306-E2E9757CD19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656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2AB88-F799-42CB-AF7B-9FDB250E1E6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812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5F50A-D5E0-42F3-A9E2-5779A060584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927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CBFB39-2385-404B-AA53-33C4475EE09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24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587D45-FC6C-4FF9-AE80-B34AC1785DB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418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61340-7186-4A94-B2E9-342C3E027CA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077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9B9FD0-9175-4B2A-8FF9-573DA8D7CCD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988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AA1248-8829-4E59-93E5-5E346045F5B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246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A5E32B3-C0C4-4608-B74C-96CC2BE366DA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226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C56F46B-7DBF-42B1-AFC3-0447966CAB22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170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algn="l" eaLnBrk="1" hangingPunct="1"/>
            <a:r>
              <a:rPr lang="en-US" altLang="en-US" sz="3800" dirty="0" smtClean="0">
                <a:solidFill>
                  <a:srgbClr val="800080"/>
                </a:solidFill>
              </a:rPr>
              <a:t>Me llamo ___________	  Clase 702</a:t>
            </a:r>
            <a:br>
              <a:rPr lang="en-US" altLang="en-US" sz="3800" dirty="0" smtClean="0">
                <a:solidFill>
                  <a:srgbClr val="800080"/>
                </a:solidFill>
              </a:rPr>
            </a:br>
            <a:r>
              <a:rPr lang="en-US" altLang="en-US" sz="3800" dirty="0" smtClean="0">
                <a:solidFill>
                  <a:srgbClr val="800080"/>
                </a:solidFill>
              </a:rPr>
              <a:t>La fecha es el 26 de </a:t>
            </a:r>
            <a:r>
              <a:rPr lang="en-US" altLang="en-US" sz="3800" dirty="0" err="1">
                <a:solidFill>
                  <a:srgbClr val="800080"/>
                </a:solidFill>
              </a:rPr>
              <a:t>f</a:t>
            </a:r>
            <a:r>
              <a:rPr lang="en-US" altLang="en-US" sz="3800" dirty="0" err="1" smtClean="0">
                <a:solidFill>
                  <a:srgbClr val="800080"/>
                </a:solidFill>
              </a:rPr>
              <a:t>ebrero</a:t>
            </a:r>
            <a:r>
              <a:rPr lang="en-US" altLang="en-US" sz="3800" dirty="0" smtClean="0">
                <a:solidFill>
                  <a:srgbClr val="800080"/>
                </a:solidFill>
              </a:rPr>
              <a:t> </a:t>
            </a:r>
            <a:r>
              <a:rPr lang="en-US" altLang="en-US" sz="3800" dirty="0" smtClean="0">
                <a:solidFill>
                  <a:srgbClr val="800080"/>
                </a:solidFill>
              </a:rPr>
              <a:t>del 2018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219200"/>
            <a:ext cx="9067800" cy="2438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sz="2800" b="1" dirty="0" smtClean="0">
                <a:solidFill>
                  <a:srgbClr val="FF0066"/>
                </a:solidFill>
              </a:rPr>
              <a:t>Propósito # 43: </a:t>
            </a:r>
            <a:r>
              <a:rPr lang="es-ES_tradnl" altLang="en-US" sz="2800" dirty="0" smtClean="0"/>
              <a:t>¿Juegas </a:t>
            </a:r>
            <a:r>
              <a:rPr lang="es-ES_tradnl" altLang="en-US" sz="2800" dirty="0" err="1" smtClean="0"/>
              <a:t>beisbol</a:t>
            </a:r>
            <a:r>
              <a:rPr lang="es-ES_tradnl" altLang="en-US" sz="2800" dirty="0" smtClean="0"/>
              <a:t>?</a:t>
            </a:r>
          </a:p>
          <a:p>
            <a:pPr eaLnBrk="1" hangingPunct="1">
              <a:buFontTx/>
              <a:buNone/>
            </a:pPr>
            <a:r>
              <a:rPr lang="es-ES_tradnl" altLang="en-US" sz="2800" b="1" dirty="0" smtClean="0">
                <a:solidFill>
                  <a:srgbClr val="FF0066"/>
                </a:solidFill>
              </a:rPr>
              <a:t>Actividad Inicial: </a:t>
            </a:r>
          </a:p>
          <a:p>
            <a:pPr eaLnBrk="1" hangingPunct="1"/>
            <a:r>
              <a:rPr lang="es-ES_tradnl" altLang="en-US" sz="2800" dirty="0" err="1" smtClean="0"/>
              <a:t>Without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looking</a:t>
            </a:r>
            <a:r>
              <a:rPr lang="es-ES_tradnl" altLang="en-US" sz="2800" dirty="0" smtClean="0"/>
              <a:t> in </a:t>
            </a:r>
            <a:r>
              <a:rPr lang="es-ES_tradnl" altLang="en-US" sz="2800" dirty="0" err="1" smtClean="0"/>
              <a:t>your</a:t>
            </a:r>
            <a:r>
              <a:rPr lang="es-ES_tradnl" altLang="en-US" sz="2800" dirty="0" smtClean="0"/>
              <a:t> notes, try to </a:t>
            </a:r>
            <a:r>
              <a:rPr lang="es-ES_tradnl" altLang="en-US" sz="2800" dirty="0" err="1" smtClean="0"/>
              <a:t>label</a:t>
            </a:r>
            <a:r>
              <a:rPr lang="es-ES_tradnl" altLang="en-US" sz="2800" dirty="0" smtClean="0"/>
              <a:t> as </a:t>
            </a:r>
            <a:r>
              <a:rPr lang="es-ES_tradnl" altLang="en-US" sz="2800" dirty="0" err="1" smtClean="0"/>
              <a:t>many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body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parts</a:t>
            </a:r>
            <a:r>
              <a:rPr lang="es-ES_tradnl" altLang="en-US" sz="2800" dirty="0" smtClean="0"/>
              <a:t> as </a:t>
            </a:r>
            <a:r>
              <a:rPr lang="es-ES_tradnl" altLang="en-US" sz="2800" dirty="0" err="1" smtClean="0"/>
              <a:t>you</a:t>
            </a:r>
            <a:r>
              <a:rPr lang="es-ES_tradnl" altLang="en-US" sz="2800" dirty="0" smtClean="0"/>
              <a:t> can.</a:t>
            </a:r>
          </a:p>
        </p:txBody>
      </p:sp>
      <p:pic>
        <p:nvPicPr>
          <p:cNvPr id="205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688" y="3276600"/>
            <a:ext cx="329565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3" name="Line 7"/>
          <p:cNvSpPr>
            <a:spLocks noChangeShapeType="1"/>
          </p:cNvSpPr>
          <p:nvPr/>
        </p:nvSpPr>
        <p:spPr bwMode="auto">
          <a:xfrm flipH="1">
            <a:off x="2438400" y="373380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54" name="Line 8"/>
          <p:cNvSpPr>
            <a:spLocks noChangeShapeType="1"/>
          </p:cNvSpPr>
          <p:nvPr/>
        </p:nvSpPr>
        <p:spPr bwMode="auto">
          <a:xfrm flipH="1">
            <a:off x="2819400" y="39624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55" name="Line 9"/>
          <p:cNvSpPr>
            <a:spLocks noChangeShapeType="1"/>
          </p:cNvSpPr>
          <p:nvPr/>
        </p:nvSpPr>
        <p:spPr bwMode="auto">
          <a:xfrm flipV="1">
            <a:off x="4191000" y="3429000"/>
            <a:ext cx="1219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56" name="Line 10"/>
          <p:cNvSpPr>
            <a:spLocks noChangeShapeType="1"/>
          </p:cNvSpPr>
          <p:nvPr/>
        </p:nvSpPr>
        <p:spPr bwMode="auto">
          <a:xfrm flipV="1">
            <a:off x="4114800" y="3886200"/>
            <a:ext cx="609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57" name="Line 11"/>
          <p:cNvSpPr>
            <a:spLocks noChangeShapeType="1"/>
          </p:cNvSpPr>
          <p:nvPr/>
        </p:nvSpPr>
        <p:spPr bwMode="auto">
          <a:xfrm>
            <a:off x="4114800" y="4114800"/>
            <a:ext cx="14478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58" name="Line 12"/>
          <p:cNvSpPr>
            <a:spLocks noChangeShapeType="1"/>
          </p:cNvSpPr>
          <p:nvPr/>
        </p:nvSpPr>
        <p:spPr bwMode="auto">
          <a:xfrm flipH="1">
            <a:off x="1905000" y="44196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59" name="Line 13"/>
          <p:cNvSpPr>
            <a:spLocks noChangeShapeType="1"/>
          </p:cNvSpPr>
          <p:nvPr/>
        </p:nvSpPr>
        <p:spPr bwMode="auto">
          <a:xfrm>
            <a:off x="5181600" y="44958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60" name="Line 14"/>
          <p:cNvSpPr>
            <a:spLocks noChangeShapeType="1"/>
          </p:cNvSpPr>
          <p:nvPr/>
        </p:nvSpPr>
        <p:spPr bwMode="auto">
          <a:xfrm flipH="1">
            <a:off x="2590800" y="4648200"/>
            <a:ext cx="609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61" name="Line 15"/>
          <p:cNvSpPr>
            <a:spLocks noChangeShapeType="1"/>
          </p:cNvSpPr>
          <p:nvPr/>
        </p:nvSpPr>
        <p:spPr bwMode="auto">
          <a:xfrm flipH="1">
            <a:off x="2819400" y="5562600"/>
            <a:ext cx="1600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62" name="Line 16"/>
          <p:cNvSpPr>
            <a:spLocks noChangeShapeType="1"/>
          </p:cNvSpPr>
          <p:nvPr/>
        </p:nvSpPr>
        <p:spPr bwMode="auto">
          <a:xfrm>
            <a:off x="4648200" y="64770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63" name="Line 17"/>
          <p:cNvSpPr>
            <a:spLocks noChangeShapeType="1"/>
          </p:cNvSpPr>
          <p:nvPr/>
        </p:nvSpPr>
        <p:spPr bwMode="auto">
          <a:xfrm flipH="1">
            <a:off x="2133600" y="5105400"/>
            <a:ext cx="2133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64" name="Oval 18"/>
          <p:cNvSpPr>
            <a:spLocks noChangeArrowheads="1"/>
          </p:cNvSpPr>
          <p:nvPr/>
        </p:nvSpPr>
        <p:spPr bwMode="auto">
          <a:xfrm>
            <a:off x="4267200" y="4953000"/>
            <a:ext cx="304800" cy="3048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1800" smtClean="0">
              <a:solidFill>
                <a:srgbClr val="000000"/>
              </a:solidFill>
            </a:endParaRPr>
          </a:p>
        </p:txBody>
      </p:sp>
      <p:sp>
        <p:nvSpPr>
          <p:cNvPr id="2067" name="Text Box 19"/>
          <p:cNvSpPr txBox="1">
            <a:spLocks noChangeArrowheads="1"/>
          </p:cNvSpPr>
          <p:nvPr/>
        </p:nvSpPr>
        <p:spPr bwMode="auto">
          <a:xfrm>
            <a:off x="1187450" y="3214688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smtClean="0">
                <a:solidFill>
                  <a:srgbClr val="0000FF"/>
                </a:solidFill>
              </a:rPr>
              <a:t>La cabeza</a:t>
            </a:r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5867400" y="32004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smtClean="0">
                <a:solidFill>
                  <a:srgbClr val="FF0000"/>
                </a:solidFill>
              </a:rPr>
              <a:t>Los ojos</a:t>
            </a:r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5029200" y="3717925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smtClean="0">
                <a:solidFill>
                  <a:srgbClr val="FF0000"/>
                </a:solidFill>
              </a:rPr>
              <a:t>La nariz</a:t>
            </a:r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5943600" y="39624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smtClean="0">
                <a:solidFill>
                  <a:srgbClr val="FF0000"/>
                </a:solidFill>
              </a:rPr>
              <a:t>La boca</a:t>
            </a:r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6477000" y="4267200"/>
            <a:ext cx="1752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smtClean="0">
                <a:solidFill>
                  <a:srgbClr val="0000FF"/>
                </a:solidFill>
              </a:rPr>
              <a:t>La mano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smtClean="0">
                <a:solidFill>
                  <a:srgbClr val="0000FF"/>
                </a:solidFill>
              </a:rPr>
              <a:t>izquierda</a:t>
            </a:r>
          </a:p>
        </p:txBody>
      </p:sp>
      <p:sp>
        <p:nvSpPr>
          <p:cNvPr id="2072" name="Text Box 24"/>
          <p:cNvSpPr txBox="1">
            <a:spLocks noChangeArrowheads="1"/>
          </p:cNvSpPr>
          <p:nvPr/>
        </p:nvSpPr>
        <p:spPr bwMode="auto">
          <a:xfrm>
            <a:off x="6858000" y="62484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smtClean="0">
                <a:solidFill>
                  <a:srgbClr val="0000FF"/>
                </a:solidFill>
              </a:rPr>
              <a:t>El pie</a:t>
            </a: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1143000" y="56388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smtClean="0">
                <a:solidFill>
                  <a:srgbClr val="0000FF"/>
                </a:solidFill>
              </a:rPr>
              <a:t>La pierna</a:t>
            </a:r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457200" y="51054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smtClean="0">
                <a:solidFill>
                  <a:srgbClr val="0000FF"/>
                </a:solidFill>
              </a:rPr>
              <a:t>La rodilla</a:t>
            </a:r>
          </a:p>
        </p:txBody>
      </p:sp>
      <p:sp>
        <p:nvSpPr>
          <p:cNvPr id="2075" name="Text Box 27"/>
          <p:cNvSpPr txBox="1">
            <a:spLocks noChangeArrowheads="1"/>
          </p:cNvSpPr>
          <p:nvPr/>
        </p:nvSpPr>
        <p:spPr bwMode="auto">
          <a:xfrm>
            <a:off x="1219200" y="4632325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smtClean="0">
                <a:solidFill>
                  <a:srgbClr val="0000FF"/>
                </a:solidFill>
              </a:rPr>
              <a:t>El brazo</a:t>
            </a:r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381000" y="3962400"/>
            <a:ext cx="1752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smtClean="0">
                <a:solidFill>
                  <a:srgbClr val="0000FF"/>
                </a:solidFill>
              </a:rPr>
              <a:t>La mano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smtClean="0">
                <a:solidFill>
                  <a:srgbClr val="0000FF"/>
                </a:solidFill>
              </a:rPr>
              <a:t>derecha</a:t>
            </a:r>
          </a:p>
        </p:txBody>
      </p:sp>
      <p:sp>
        <p:nvSpPr>
          <p:cNvPr id="2" name="Text Box 29"/>
          <p:cNvSpPr txBox="1">
            <a:spLocks noChangeArrowheads="1"/>
          </p:cNvSpPr>
          <p:nvPr/>
        </p:nvSpPr>
        <p:spPr bwMode="auto">
          <a:xfrm>
            <a:off x="2051050" y="3519488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smtClean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3" name="Text Box 30"/>
          <p:cNvSpPr txBox="1">
            <a:spLocks noChangeArrowheads="1"/>
          </p:cNvSpPr>
          <p:nvPr/>
        </p:nvSpPr>
        <p:spPr bwMode="auto">
          <a:xfrm>
            <a:off x="5480050" y="3214688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smtClean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077" name="Text Box 31"/>
          <p:cNvSpPr txBox="1">
            <a:spLocks noChangeArrowheads="1"/>
          </p:cNvSpPr>
          <p:nvPr/>
        </p:nvSpPr>
        <p:spPr bwMode="auto">
          <a:xfrm>
            <a:off x="4800600" y="3748088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smtClean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2078" name="Text Box 32"/>
          <p:cNvSpPr txBox="1">
            <a:spLocks noChangeArrowheads="1"/>
          </p:cNvSpPr>
          <p:nvPr/>
        </p:nvSpPr>
        <p:spPr bwMode="auto">
          <a:xfrm>
            <a:off x="5638800" y="3976688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dirty="0" smtClean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2079" name="Text Box 33"/>
          <p:cNvSpPr txBox="1">
            <a:spLocks noChangeArrowheads="1"/>
          </p:cNvSpPr>
          <p:nvPr/>
        </p:nvSpPr>
        <p:spPr bwMode="auto">
          <a:xfrm>
            <a:off x="6165850" y="4281488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smtClean="0">
                <a:solidFill>
                  <a:srgbClr val="000000"/>
                </a:solidFill>
              </a:rPr>
              <a:t>5</a:t>
            </a:r>
          </a:p>
        </p:txBody>
      </p:sp>
      <p:sp>
        <p:nvSpPr>
          <p:cNvPr id="2080" name="Text Box 34"/>
          <p:cNvSpPr txBox="1">
            <a:spLocks noChangeArrowheads="1"/>
          </p:cNvSpPr>
          <p:nvPr/>
        </p:nvSpPr>
        <p:spPr bwMode="auto">
          <a:xfrm>
            <a:off x="6629400" y="62484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smtClean="0">
                <a:solidFill>
                  <a:srgbClr val="000000"/>
                </a:solidFill>
              </a:rPr>
              <a:t>6</a:t>
            </a:r>
          </a:p>
        </p:txBody>
      </p:sp>
      <p:sp>
        <p:nvSpPr>
          <p:cNvPr id="2081" name="Text Box 35"/>
          <p:cNvSpPr txBox="1">
            <a:spLocks noChangeArrowheads="1"/>
          </p:cNvSpPr>
          <p:nvPr/>
        </p:nvSpPr>
        <p:spPr bwMode="auto">
          <a:xfrm>
            <a:off x="2438400" y="5638800"/>
            <a:ext cx="381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smtClean="0">
                <a:solidFill>
                  <a:srgbClr val="000000"/>
                </a:solidFill>
              </a:rPr>
              <a:t>7</a:t>
            </a:r>
          </a:p>
        </p:txBody>
      </p:sp>
      <p:sp>
        <p:nvSpPr>
          <p:cNvPr id="2082" name="Text Box 36"/>
          <p:cNvSpPr txBox="1">
            <a:spLocks noChangeArrowheads="1"/>
          </p:cNvSpPr>
          <p:nvPr/>
        </p:nvSpPr>
        <p:spPr bwMode="auto">
          <a:xfrm>
            <a:off x="1752600" y="51816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smtClean="0">
                <a:solidFill>
                  <a:srgbClr val="000000"/>
                </a:solidFill>
              </a:rPr>
              <a:t>8</a:t>
            </a:r>
          </a:p>
        </p:txBody>
      </p:sp>
      <p:sp>
        <p:nvSpPr>
          <p:cNvPr id="2083" name="Text Box 37"/>
          <p:cNvSpPr txBox="1">
            <a:spLocks noChangeArrowheads="1"/>
          </p:cNvSpPr>
          <p:nvPr/>
        </p:nvSpPr>
        <p:spPr bwMode="auto">
          <a:xfrm>
            <a:off x="2286000" y="46482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smtClean="0">
                <a:solidFill>
                  <a:srgbClr val="000000"/>
                </a:solidFill>
              </a:rPr>
              <a:t>9</a:t>
            </a:r>
          </a:p>
        </p:txBody>
      </p:sp>
      <p:sp>
        <p:nvSpPr>
          <p:cNvPr id="2084" name="Text Box 38"/>
          <p:cNvSpPr txBox="1">
            <a:spLocks noChangeArrowheads="1"/>
          </p:cNvSpPr>
          <p:nvPr/>
        </p:nvSpPr>
        <p:spPr bwMode="auto">
          <a:xfrm>
            <a:off x="1524000" y="4191000"/>
            <a:ext cx="438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smtClean="0">
                <a:solidFill>
                  <a:srgbClr val="000000"/>
                </a:solidFill>
              </a:rPr>
              <a:t>10</a:t>
            </a:r>
          </a:p>
        </p:txBody>
      </p:sp>
      <p:sp>
        <p:nvSpPr>
          <p:cNvPr id="2085" name="Text Box 38"/>
          <p:cNvSpPr txBox="1">
            <a:spLocks noChangeArrowheads="1"/>
          </p:cNvSpPr>
          <p:nvPr/>
        </p:nvSpPr>
        <p:spPr bwMode="auto">
          <a:xfrm>
            <a:off x="2514600" y="3810000"/>
            <a:ext cx="42838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dirty="0" smtClean="0">
                <a:solidFill>
                  <a:srgbClr val="FF0000"/>
                </a:solidFill>
              </a:rPr>
              <a:t>11</a:t>
            </a:r>
          </a:p>
        </p:txBody>
      </p:sp>
      <p:sp>
        <p:nvSpPr>
          <p:cNvPr id="38" name="Text Box 21"/>
          <p:cNvSpPr txBox="1">
            <a:spLocks noChangeArrowheads="1"/>
          </p:cNvSpPr>
          <p:nvPr/>
        </p:nvSpPr>
        <p:spPr bwMode="auto">
          <a:xfrm>
            <a:off x="1524000" y="37338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dirty="0" smtClean="0">
                <a:solidFill>
                  <a:srgbClr val="FF0000"/>
                </a:solidFill>
              </a:rPr>
              <a:t>La oreja</a:t>
            </a:r>
          </a:p>
        </p:txBody>
      </p:sp>
      <p:sp>
        <p:nvSpPr>
          <p:cNvPr id="39" name="Text Box 21"/>
          <p:cNvSpPr txBox="1">
            <a:spLocks noChangeArrowheads="1"/>
          </p:cNvSpPr>
          <p:nvPr/>
        </p:nvSpPr>
        <p:spPr bwMode="auto">
          <a:xfrm>
            <a:off x="533400" y="3717925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smtClean="0">
                <a:solidFill>
                  <a:srgbClr val="008000"/>
                </a:solidFill>
              </a:rPr>
              <a:t>(el oido)</a:t>
            </a:r>
          </a:p>
        </p:txBody>
      </p:sp>
    </p:spTree>
    <p:extLst>
      <p:ext uri="{BB962C8B-B14F-4D97-AF65-F5344CB8AC3E}">
        <p14:creationId xmlns:p14="http://schemas.microsoft.com/office/powerpoint/2010/main" val="369669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7" grpId="0"/>
      <p:bldP spid="2068" grpId="0"/>
      <p:bldP spid="2069" grpId="0"/>
      <p:bldP spid="2070" grpId="0"/>
      <p:bldP spid="2071" grpId="0"/>
      <p:bldP spid="2072" grpId="0"/>
      <p:bldP spid="2073" grpId="0"/>
      <p:bldP spid="2074" grpId="0"/>
      <p:bldP spid="2075" grpId="0"/>
      <p:bldP spid="2076" grpId="0"/>
      <p:bldP spid="38" grpId="0"/>
      <p:bldP spid="3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007701"/>
            <a:ext cx="1827213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587" y="308696"/>
            <a:ext cx="1666875" cy="275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4078" y="1196901"/>
            <a:ext cx="2543175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10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799" y="4150424"/>
            <a:ext cx="1905001" cy="2202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719642" y="3138488"/>
            <a:ext cx="2438400" cy="95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CC0099"/>
                </a:solidFill>
              </a:rPr>
              <a:t>Driblar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i="1" dirty="0">
                <a:solidFill>
                  <a:srgbClr val="CC0099"/>
                </a:solidFill>
              </a:rPr>
              <a:t>(con el </a:t>
            </a:r>
            <a:r>
              <a:rPr lang="es-ES_tradnl" altLang="en-US" sz="2800" i="1" dirty="0" err="1">
                <a:solidFill>
                  <a:srgbClr val="CC0099"/>
                </a:solidFill>
              </a:rPr>
              <a:t>balon</a:t>
            </a:r>
            <a:r>
              <a:rPr lang="es-ES_tradnl" altLang="en-US" sz="2800" i="1" dirty="0">
                <a:solidFill>
                  <a:srgbClr val="CC0099"/>
                </a:solidFill>
              </a:rPr>
              <a:t>)</a:t>
            </a:r>
            <a:r>
              <a:rPr lang="es-ES_tradnl" altLang="en-US" sz="2800" b="1" dirty="0">
                <a:solidFill>
                  <a:srgbClr val="CC0099"/>
                </a:solidFill>
              </a:rPr>
              <a:t> 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3473665" y="3030465"/>
            <a:ext cx="152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CC0099"/>
                </a:solidFill>
              </a:rPr>
              <a:t>Pasar </a:t>
            </a: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6444095" y="3009684"/>
            <a:ext cx="21336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CC0099"/>
                </a:solidFill>
              </a:rPr>
              <a:t>Encestar 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304006" y="6334780"/>
            <a:ext cx="25908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 smtClean="0">
                <a:solidFill>
                  <a:srgbClr val="CC0099"/>
                </a:solidFill>
              </a:rPr>
              <a:t>Tirar </a:t>
            </a:r>
            <a:r>
              <a:rPr lang="es-ES_tradnl" altLang="en-US" sz="2800" i="1" dirty="0" smtClean="0">
                <a:solidFill>
                  <a:srgbClr val="CC0099"/>
                </a:solidFill>
              </a:rPr>
              <a:t>(el </a:t>
            </a:r>
            <a:r>
              <a:rPr lang="es-ES_tradnl" altLang="en-US" sz="2800" i="1" dirty="0" err="1">
                <a:solidFill>
                  <a:srgbClr val="CC0099"/>
                </a:solidFill>
              </a:rPr>
              <a:t>balon</a:t>
            </a:r>
            <a:r>
              <a:rPr lang="es-ES_tradnl" altLang="en-US" sz="2800" i="1" dirty="0">
                <a:solidFill>
                  <a:srgbClr val="CC0099"/>
                </a:solidFill>
              </a:rPr>
              <a:t>)</a:t>
            </a:r>
            <a:r>
              <a:rPr lang="es-ES_tradnl" altLang="en-US" sz="2800" b="1" dirty="0">
                <a:solidFill>
                  <a:srgbClr val="CC0099"/>
                </a:solidFill>
              </a:rPr>
              <a:t> </a:t>
            </a:r>
          </a:p>
        </p:txBody>
      </p:sp>
      <p:pic>
        <p:nvPicPr>
          <p:cNvPr id="21519" name="Picture 15" descr="Clip Art © BNP Design Studi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906807"/>
            <a:ext cx="2547506" cy="2599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7091795" y="4866454"/>
            <a:ext cx="14859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 smtClean="0">
                <a:solidFill>
                  <a:srgbClr val="CC0099"/>
                </a:solidFill>
              </a:rPr>
              <a:t>Ganar</a:t>
            </a:r>
            <a:endParaRPr lang="es-ES_tradnl" altLang="en-US" sz="2800" b="1" dirty="0">
              <a:solidFill>
                <a:srgbClr val="CC0099"/>
              </a:solidFill>
            </a:endParaRPr>
          </a:p>
        </p:txBody>
      </p:sp>
      <p:sp>
        <p:nvSpPr>
          <p:cNvPr id="1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06362"/>
            <a:ext cx="8229600" cy="960438"/>
          </a:xfrm>
        </p:spPr>
        <p:txBody>
          <a:bodyPr/>
          <a:lstStyle/>
          <a:p>
            <a:pPr algn="l" eaLnBrk="1" hangingPunct="1"/>
            <a:r>
              <a:rPr lang="en-US" altLang="en-US" dirty="0" err="1" smtClean="0">
                <a:solidFill>
                  <a:srgbClr val="D60093"/>
                </a:solidFill>
              </a:rPr>
              <a:t>Verbos</a:t>
            </a:r>
            <a:endParaRPr lang="en-US" altLang="en-US" dirty="0" smtClean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062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6" grpId="0" autoUpdateAnimBg="0"/>
      <p:bldP spid="7177" grpId="0" autoUpdateAnimBg="0"/>
      <p:bldP spid="7178" grpId="0" autoUpdateAnimBg="0"/>
      <p:bldP spid="7179" grpId="0" autoUpdateAnimBg="0"/>
      <p:bldP spid="15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10"/>
          <p:cNvSpPr txBox="1">
            <a:spLocks noChangeArrowheads="1"/>
          </p:cNvSpPr>
          <p:nvPr/>
        </p:nvSpPr>
        <p:spPr bwMode="auto">
          <a:xfrm>
            <a:off x="381000" y="54114"/>
            <a:ext cx="30480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altLang="en-US" sz="4000" b="1" dirty="0">
                <a:solidFill>
                  <a:srgbClr val="008000"/>
                </a:solidFill>
              </a:rPr>
              <a:t>El tenis</a:t>
            </a:r>
          </a:p>
        </p:txBody>
      </p:sp>
      <p:pic>
        <p:nvPicPr>
          <p:cNvPr id="22531" name="Picture 2" descr="https://encrypted-tbn3.gstatic.com/images?q=tbn:ANd9GcQePg8yhkFyzQvl1_UtXvjMlPccgMsUwpQSA4Ri1kRfTSfhtaW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25513"/>
            <a:ext cx="2057400" cy="194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6" descr="http://www.costadelsol-holidays.com/userfiles/images/sport/tennis_cour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98450"/>
            <a:ext cx="5448300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4" descr="http://classroomclipart.com/images/gallery/Clipart/Sports/Tennis_Clipart/TN_girl_playing_tennis_0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685800"/>
            <a:ext cx="2293938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214313" y="4191217"/>
            <a:ext cx="5181600" cy="20574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defRPr/>
            </a:pPr>
            <a:r>
              <a:rPr lang="en-US" altLang="en-US" sz="2800" b="1" kern="0" dirty="0" err="1" smtClean="0">
                <a:solidFill>
                  <a:srgbClr val="FF3300"/>
                </a:solidFill>
              </a:rPr>
              <a:t>Individuales</a:t>
            </a:r>
            <a:endParaRPr lang="en-US" altLang="en-US" sz="2800" b="1" kern="0" dirty="0" smtClean="0">
              <a:solidFill>
                <a:srgbClr val="FF3300"/>
              </a:solidFill>
            </a:endParaRPr>
          </a:p>
          <a:p>
            <a:pPr>
              <a:defRPr/>
            </a:pPr>
            <a:r>
              <a:rPr lang="en-US" altLang="en-US" sz="2800" b="1" kern="0" dirty="0" err="1" smtClean="0">
                <a:solidFill>
                  <a:srgbClr val="FF3300"/>
                </a:solidFill>
              </a:rPr>
              <a:t>Dobles</a:t>
            </a:r>
            <a:endParaRPr lang="en-US" altLang="en-US" sz="2800" b="1" kern="0" dirty="0" smtClean="0">
              <a:solidFill>
                <a:srgbClr val="FF3300"/>
              </a:solidFill>
            </a:endParaRPr>
          </a:p>
          <a:p>
            <a:pPr>
              <a:defRPr/>
            </a:pPr>
            <a:r>
              <a:rPr lang="en-US" altLang="en-US" sz="2800" b="1" kern="0" dirty="0" err="1" smtClean="0">
                <a:solidFill>
                  <a:srgbClr val="FF3300"/>
                </a:solidFill>
              </a:rPr>
              <a:t>Por</a:t>
            </a:r>
            <a:r>
              <a:rPr lang="en-US" altLang="en-US" sz="2800" b="1" kern="0" dirty="0" smtClean="0">
                <a:solidFill>
                  <a:srgbClr val="FF3300"/>
                </a:solidFill>
              </a:rPr>
              <a:t> </a:t>
            </a:r>
            <a:r>
              <a:rPr lang="en-US" altLang="en-US" sz="2800" b="1" kern="0" dirty="0" err="1" smtClean="0">
                <a:solidFill>
                  <a:srgbClr val="FF3300"/>
                </a:solidFill>
              </a:rPr>
              <a:t>encima</a:t>
            </a:r>
            <a:r>
              <a:rPr lang="en-US" altLang="en-US" sz="2800" b="1" kern="0" dirty="0" smtClean="0">
                <a:solidFill>
                  <a:srgbClr val="FF3300"/>
                </a:solidFill>
              </a:rPr>
              <a:t> de..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1509713" y="2514600"/>
            <a:ext cx="3290887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FF3300"/>
                </a:solidFill>
              </a:rPr>
              <a:t>El/ la tenista</a:t>
            </a: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5395913" y="74613"/>
            <a:ext cx="36718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FF3300"/>
                </a:solidFill>
              </a:rPr>
              <a:t>La cancha de tenis</a:t>
            </a:r>
          </a:p>
        </p:txBody>
      </p:sp>
      <p:cxnSp>
        <p:nvCxnSpPr>
          <p:cNvPr id="6" name="Straight Arrow Connector 5"/>
          <p:cNvCxnSpPr>
            <a:endCxn id="14" idx="2"/>
          </p:cNvCxnSpPr>
          <p:nvPr/>
        </p:nvCxnSpPr>
        <p:spPr>
          <a:xfrm flipH="1" flipV="1">
            <a:off x="5181600" y="1057275"/>
            <a:ext cx="457200" cy="390525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4419600" y="533400"/>
            <a:ext cx="152400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FF3300"/>
                </a:solidFill>
              </a:rPr>
              <a:t>La red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4953000" y="3495675"/>
            <a:ext cx="990600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3733800" y="2971800"/>
            <a:ext cx="1752600" cy="95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FF3300"/>
                </a:solidFill>
              </a:rPr>
              <a:t>La pelota de tenis 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7067550" y="3089275"/>
            <a:ext cx="704850" cy="796925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6470650" y="3781425"/>
            <a:ext cx="244475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FF3300"/>
                </a:solidFill>
              </a:rPr>
              <a:t>La raqueta</a:t>
            </a:r>
          </a:p>
        </p:txBody>
      </p:sp>
      <p:sp>
        <p:nvSpPr>
          <p:cNvPr id="22" name="Text Box 12"/>
          <p:cNvSpPr txBox="1">
            <a:spLocks noChangeArrowheads="1"/>
          </p:cNvSpPr>
          <p:nvPr/>
        </p:nvSpPr>
        <p:spPr bwMode="auto">
          <a:xfrm>
            <a:off x="7231856" y="4872038"/>
            <a:ext cx="1600200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>
                <a:solidFill>
                  <a:srgbClr val="000000"/>
                </a:solidFill>
              </a:rPr>
              <a:t>To hit</a:t>
            </a:r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6153150" y="5862637"/>
            <a:ext cx="291465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i="1" dirty="0">
                <a:solidFill>
                  <a:srgbClr val="000000"/>
                </a:solidFill>
              </a:rPr>
              <a:t>(o-&gt;</a:t>
            </a:r>
            <a:r>
              <a:rPr lang="es-ES_tradnl" altLang="en-US" sz="2400" i="1" dirty="0" err="1">
                <a:solidFill>
                  <a:srgbClr val="000000"/>
                </a:solidFill>
              </a:rPr>
              <a:t>ue</a:t>
            </a:r>
            <a:r>
              <a:rPr lang="es-ES_tradnl" altLang="en-US" sz="2400" i="1" dirty="0">
                <a:solidFill>
                  <a:srgbClr val="000000"/>
                </a:solidFill>
              </a:rPr>
              <a:t>) </a:t>
            </a:r>
            <a:r>
              <a:rPr lang="es-ES_tradnl" altLang="en-US" sz="2400" b="1" dirty="0">
                <a:solidFill>
                  <a:srgbClr val="000000"/>
                </a:solidFill>
              </a:rPr>
              <a:t>To </a:t>
            </a:r>
            <a:r>
              <a:rPr lang="es-ES_tradnl" altLang="en-US" sz="2400" b="1" dirty="0" err="1">
                <a:solidFill>
                  <a:srgbClr val="000000"/>
                </a:solidFill>
              </a:rPr>
              <a:t>return</a:t>
            </a:r>
            <a:r>
              <a:rPr lang="es-ES_tradnl" altLang="en-US" sz="2400" b="1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4" name="Text Box 12"/>
          <p:cNvSpPr txBox="1">
            <a:spLocks noChangeArrowheads="1"/>
          </p:cNvSpPr>
          <p:nvPr/>
        </p:nvSpPr>
        <p:spPr bwMode="auto">
          <a:xfrm>
            <a:off x="3114314" y="4255942"/>
            <a:ext cx="260826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err="1">
                <a:solidFill>
                  <a:srgbClr val="000000"/>
                </a:solidFill>
              </a:rPr>
              <a:t>individuals</a:t>
            </a:r>
            <a:endParaRPr lang="es-ES_tradnl" altLang="en-US" sz="2400" b="1" dirty="0">
              <a:solidFill>
                <a:srgbClr val="000000"/>
              </a:solidFill>
            </a:endParaRPr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2029691" y="4736811"/>
            <a:ext cx="16002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err="1">
                <a:solidFill>
                  <a:srgbClr val="000000"/>
                </a:solidFill>
              </a:rPr>
              <a:t>doubles</a:t>
            </a:r>
            <a:endParaRPr lang="es-ES_tradnl" altLang="en-US" sz="2400" b="1" dirty="0">
              <a:solidFill>
                <a:srgbClr val="000000"/>
              </a:solidFill>
            </a:endParaRPr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2114550" y="5710237"/>
            <a:ext cx="329565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err="1">
                <a:solidFill>
                  <a:srgbClr val="000000"/>
                </a:solidFill>
              </a:rPr>
              <a:t>Over</a:t>
            </a:r>
            <a:r>
              <a:rPr lang="es-ES_tradnl" altLang="en-US" sz="2400" b="1" dirty="0">
                <a:solidFill>
                  <a:srgbClr val="000000"/>
                </a:solidFill>
              </a:rPr>
              <a:t> </a:t>
            </a:r>
            <a:r>
              <a:rPr lang="es-ES_tradnl" altLang="en-US" sz="2400" b="1" dirty="0" err="1">
                <a:solidFill>
                  <a:srgbClr val="000000"/>
                </a:solidFill>
              </a:rPr>
              <a:t>the</a:t>
            </a:r>
            <a:r>
              <a:rPr lang="es-ES_tradnl" altLang="en-US" sz="2400" b="1" dirty="0">
                <a:solidFill>
                  <a:srgbClr val="000000"/>
                </a:solidFill>
              </a:rPr>
              <a:t>…</a:t>
            </a:r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6686550" y="6400800"/>
            <a:ext cx="329565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i="1" dirty="0">
                <a:solidFill>
                  <a:srgbClr val="000000"/>
                </a:solidFill>
              </a:rPr>
              <a:t>(e-&gt;i) </a:t>
            </a:r>
            <a:r>
              <a:rPr lang="es-ES_tradnl" altLang="en-US" sz="2400" b="1" dirty="0">
                <a:solidFill>
                  <a:srgbClr val="000000"/>
                </a:solidFill>
              </a:rPr>
              <a:t>To </a:t>
            </a:r>
            <a:r>
              <a:rPr lang="es-ES_tradnl" altLang="en-US" sz="2400" b="1" dirty="0" err="1">
                <a:solidFill>
                  <a:srgbClr val="000000"/>
                </a:solidFill>
              </a:rPr>
              <a:t>serve</a:t>
            </a:r>
            <a:endParaRPr lang="es-ES_tradnl" altLang="en-US" sz="2400" b="1" dirty="0">
              <a:solidFill>
                <a:srgbClr val="000000"/>
              </a:solidFill>
            </a:endParaRPr>
          </a:p>
        </p:txBody>
      </p:sp>
      <p:sp>
        <p:nvSpPr>
          <p:cNvPr id="28" name="Rectangle 3"/>
          <p:cNvSpPr txBox="1">
            <a:spLocks noChangeArrowheads="1"/>
          </p:cNvSpPr>
          <p:nvPr/>
        </p:nvSpPr>
        <p:spPr>
          <a:xfrm>
            <a:off x="5029200" y="4343400"/>
            <a:ext cx="5181600" cy="20574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altLang="en-US" sz="2800" b="1" kern="0" dirty="0" err="1" smtClean="0">
                <a:solidFill>
                  <a:srgbClr val="D60093"/>
                </a:solidFill>
              </a:rPr>
              <a:t>Verbos</a:t>
            </a:r>
            <a:r>
              <a:rPr lang="en-US" altLang="en-US" sz="2800" b="1" kern="0" dirty="0" smtClean="0">
                <a:solidFill>
                  <a:srgbClr val="D60093"/>
                </a:solidFill>
              </a:rPr>
              <a:t>:</a:t>
            </a:r>
          </a:p>
          <a:p>
            <a:pPr>
              <a:defRPr/>
            </a:pPr>
            <a:r>
              <a:rPr lang="en-US" altLang="en-US" sz="2800" b="1" kern="0" dirty="0" err="1" smtClean="0">
                <a:solidFill>
                  <a:srgbClr val="D60093"/>
                </a:solidFill>
              </a:rPr>
              <a:t>Golpear</a:t>
            </a:r>
            <a:endParaRPr lang="en-US" altLang="en-US" sz="2800" b="1" kern="0" dirty="0" smtClean="0">
              <a:solidFill>
                <a:srgbClr val="D60093"/>
              </a:solidFill>
            </a:endParaRPr>
          </a:p>
          <a:p>
            <a:pPr>
              <a:defRPr/>
            </a:pPr>
            <a:r>
              <a:rPr lang="en-US" altLang="en-US" sz="2800" b="1" kern="0" dirty="0" err="1" smtClean="0">
                <a:solidFill>
                  <a:srgbClr val="D60093"/>
                </a:solidFill>
              </a:rPr>
              <a:t>Devolver</a:t>
            </a:r>
            <a:endParaRPr lang="en-US" altLang="en-US" sz="2800" b="1" kern="0" dirty="0" smtClean="0">
              <a:solidFill>
                <a:srgbClr val="D60093"/>
              </a:solidFill>
            </a:endParaRPr>
          </a:p>
          <a:p>
            <a:pPr>
              <a:defRPr/>
            </a:pPr>
            <a:endParaRPr lang="en-US" altLang="en-US" sz="2800" b="1" kern="0" dirty="0">
              <a:solidFill>
                <a:srgbClr val="D60093"/>
              </a:solidFill>
            </a:endParaRPr>
          </a:p>
          <a:p>
            <a:pPr>
              <a:defRPr/>
            </a:pPr>
            <a:r>
              <a:rPr lang="en-US" altLang="en-US" sz="2800" b="1" kern="0" dirty="0" err="1" smtClean="0">
                <a:solidFill>
                  <a:srgbClr val="D60093"/>
                </a:solidFill>
              </a:rPr>
              <a:t>Servir</a:t>
            </a:r>
            <a:r>
              <a:rPr lang="en-US" altLang="en-US" sz="2800" b="1" kern="0" dirty="0" smtClean="0">
                <a:solidFill>
                  <a:srgbClr val="FF33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9589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4" grpId="0"/>
      <p:bldP spid="18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dirty="0" err="1" smtClean="0">
                <a:solidFill>
                  <a:srgbClr val="FF3300"/>
                </a:solidFill>
              </a:rPr>
              <a:t>Practica</a:t>
            </a:r>
            <a:endParaRPr lang="en-US" altLang="en-US" b="1" dirty="0" smtClean="0">
              <a:solidFill>
                <a:srgbClr val="FF3300"/>
              </a:solidFill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TEXTBOOK:</a:t>
            </a:r>
          </a:p>
          <a:p>
            <a:pPr lvl="1" eaLnBrk="1" hangingPunct="1"/>
            <a:r>
              <a:rPr lang="en-US" altLang="en-US" dirty="0" err="1" smtClean="0"/>
              <a:t>Escucha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completa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Ejercicio</a:t>
            </a:r>
            <a:r>
              <a:rPr lang="en-US" altLang="en-US" u="sng" dirty="0" smtClean="0"/>
              <a:t> 1</a:t>
            </a:r>
            <a:r>
              <a:rPr lang="en-US" altLang="en-US" dirty="0" smtClean="0"/>
              <a:t> p. 168</a:t>
            </a:r>
          </a:p>
          <a:p>
            <a:pPr marL="457200" lvl="1" indent="0" eaLnBrk="1" hangingPunct="1">
              <a:buNone/>
            </a:pPr>
            <a:r>
              <a:rPr lang="en-US" altLang="en-US" dirty="0" smtClean="0"/>
              <a:t>	1.				4.</a:t>
            </a:r>
          </a:p>
          <a:p>
            <a:pPr marL="457200" lvl="1" indent="0" eaLnBrk="1" hangingPunct="1">
              <a:buNone/>
            </a:pPr>
            <a:r>
              <a:rPr lang="en-US" altLang="en-US" dirty="0" smtClean="0"/>
              <a:t>	2.				5.</a:t>
            </a:r>
          </a:p>
          <a:p>
            <a:pPr marL="457200" lvl="1" indent="0" eaLnBrk="1" hangingPunct="1">
              <a:buNone/>
            </a:pPr>
            <a:r>
              <a:rPr lang="en-US" altLang="en-US" dirty="0" smtClean="0"/>
              <a:t>	3.				6.</a:t>
            </a:r>
          </a:p>
          <a:p>
            <a:pPr lvl="1" eaLnBrk="1" hangingPunct="1"/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completa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Ejercicio</a:t>
            </a:r>
            <a:r>
              <a:rPr lang="en-US" altLang="en-US" u="sng" dirty="0" smtClean="0"/>
              <a:t> 2</a:t>
            </a:r>
            <a:r>
              <a:rPr lang="en-US" altLang="en-US" dirty="0" smtClean="0"/>
              <a:t> p. 168</a:t>
            </a:r>
          </a:p>
          <a:p>
            <a:pPr lvl="1" eaLnBrk="1" hangingPunct="1"/>
            <a:endParaRPr lang="en-US" altLang="en-US" dirty="0"/>
          </a:p>
          <a:p>
            <a:pPr lvl="1" eaLnBrk="1" hangingPunct="1"/>
            <a:endParaRPr lang="en-US" altLang="en-US" dirty="0"/>
          </a:p>
          <a:p>
            <a:pPr eaLnBrk="1" hangingPunct="1"/>
            <a:r>
              <a:rPr lang="en-US" altLang="en-US" dirty="0" smtClean="0"/>
              <a:t>WORKBOOK</a:t>
            </a:r>
          </a:p>
          <a:p>
            <a:pPr lvl="1" eaLnBrk="1" hangingPunct="1"/>
            <a:r>
              <a:rPr lang="en-US" altLang="en-US" dirty="0" err="1" smtClean="0"/>
              <a:t>Completa</a:t>
            </a:r>
            <a:r>
              <a:rPr lang="en-US" altLang="en-US" dirty="0" smtClean="0"/>
              <a:t> p. 5.6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3965575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9pPr>
          </a:lstStyle>
          <a:p>
            <a:pPr eaLnBrk="1" hangingPunct="1"/>
            <a:r>
              <a:rPr lang="en-US" altLang="en-US" b="1" kern="0" dirty="0" err="1" smtClean="0">
                <a:solidFill>
                  <a:srgbClr val="FF3300"/>
                </a:solidFill>
              </a:rPr>
              <a:t>Tarea</a:t>
            </a:r>
            <a:r>
              <a:rPr lang="en-US" altLang="en-US" b="1" kern="0" dirty="0" smtClean="0">
                <a:solidFill>
                  <a:srgbClr val="FF3300"/>
                </a:solidFill>
              </a:rPr>
              <a:t> # </a:t>
            </a:r>
            <a:r>
              <a:rPr lang="en-US" altLang="en-US" b="1" kern="0" dirty="0" smtClean="0">
                <a:solidFill>
                  <a:srgbClr val="FF3300"/>
                </a:solidFill>
              </a:rPr>
              <a:t>43b</a:t>
            </a:r>
            <a:endParaRPr lang="en-US" altLang="en-US" b="1" kern="0" dirty="0" smtClean="0">
              <a:solidFill>
                <a:srgbClr val="FF3300"/>
              </a:solidFill>
            </a:endParaRP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5562600" y="2507671"/>
            <a:ext cx="152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a</a:t>
            </a:r>
            <a:r>
              <a:rPr lang="es-ES_tradnl" altLang="en-US" sz="2800" b="1" dirty="0" smtClean="0">
                <a:solidFill>
                  <a:srgbClr val="0000FF"/>
                </a:solidFill>
              </a:rPr>
              <a:t>.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1752600" y="2971800"/>
            <a:ext cx="152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c</a:t>
            </a:r>
            <a:r>
              <a:rPr lang="es-ES_tradnl" altLang="en-US" sz="2800" b="1" dirty="0" smtClean="0">
                <a:solidFill>
                  <a:srgbClr val="0000FF"/>
                </a:solidFill>
              </a:rPr>
              <a:t>.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752600" y="3429000"/>
            <a:ext cx="152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a</a:t>
            </a:r>
            <a:r>
              <a:rPr lang="es-ES_tradnl" altLang="en-US" sz="2800" b="1" dirty="0" smtClean="0">
                <a:solidFill>
                  <a:srgbClr val="0000FF"/>
                </a:solidFill>
              </a:rPr>
              <a:t>.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5562600" y="3443287"/>
            <a:ext cx="152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 smtClean="0">
                <a:solidFill>
                  <a:srgbClr val="0000FF"/>
                </a:solidFill>
              </a:rPr>
              <a:t>b.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5562600" y="2971800"/>
            <a:ext cx="152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 smtClean="0">
                <a:solidFill>
                  <a:srgbClr val="0000FF"/>
                </a:solidFill>
              </a:rPr>
              <a:t>c.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1752600" y="2507672"/>
            <a:ext cx="152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 smtClean="0">
                <a:solidFill>
                  <a:srgbClr val="0000FF"/>
                </a:solidFill>
              </a:rPr>
              <a:t>b.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328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  <p:bldP spid="7" grpId="0" autoUpdateAnimBg="0"/>
      <p:bldP spid="8" grpId="0" autoUpdateAnimBg="0"/>
      <p:bldP spid="9" grpId="0" autoUpdateAnimBg="0"/>
      <p:bldP spid="10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Teacher Oral Parts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458200" cy="4525962"/>
          </a:xfrm>
        </p:spPr>
        <p:txBody>
          <a:bodyPr/>
          <a:lstStyle/>
          <a:p>
            <a:pPr eaLnBrk="1" hangingPunct="1"/>
            <a:r>
              <a:rPr lang="en-US" altLang="en-US" sz="2800" dirty="0" err="1" smtClean="0"/>
              <a:t>Ejercicio</a:t>
            </a:r>
            <a:r>
              <a:rPr lang="en-US" altLang="en-US" sz="2800" dirty="0" smtClean="0"/>
              <a:t> 1, p. 168</a:t>
            </a:r>
          </a:p>
          <a:p>
            <a:pPr eaLnBrk="1" hangingPunct="1">
              <a:buFontTx/>
              <a:buAutoNum type="arabicPeriod"/>
            </a:pPr>
            <a:r>
              <a:rPr lang="en-US" altLang="en-US" sz="2800" dirty="0" err="1" smtClean="0"/>
              <a:t>Tiene</a:t>
            </a:r>
            <a:r>
              <a:rPr lang="en-US" altLang="en-US" dirty="0" err="1" smtClean="0"/>
              <a:t>n</a:t>
            </a:r>
            <a:r>
              <a:rPr lang="en-US" altLang="en-US" dirty="0" smtClean="0"/>
              <a:t> que </a:t>
            </a:r>
            <a:r>
              <a:rPr lang="en-US" altLang="en-US" dirty="0" err="1" smtClean="0"/>
              <a:t>driblar</a:t>
            </a:r>
            <a:r>
              <a:rPr lang="en-US" altLang="en-US" dirty="0" smtClean="0"/>
              <a:t> con el </a:t>
            </a:r>
            <a:r>
              <a:rPr lang="en-US" altLang="en-US" dirty="0" err="1" smtClean="0"/>
              <a:t>balon</a:t>
            </a:r>
            <a:endParaRPr lang="en-US" altLang="en-US" sz="2800" dirty="0" smtClean="0"/>
          </a:p>
          <a:p>
            <a:pPr eaLnBrk="1" hangingPunct="1">
              <a:buFontTx/>
              <a:buAutoNum type="arabicPeriod"/>
            </a:pPr>
            <a:r>
              <a:rPr lang="en-US" altLang="en-US" sz="2800" dirty="0" smtClean="0"/>
              <a:t>La pelota </a:t>
            </a:r>
            <a:r>
              <a:rPr lang="en-US" altLang="en-US" sz="2800" dirty="0" err="1" smtClean="0"/>
              <a:t>tiene</a:t>
            </a:r>
            <a:r>
              <a:rPr lang="en-US" altLang="en-US" sz="2800" dirty="0" smtClean="0"/>
              <a:t> que </a:t>
            </a:r>
            <a:r>
              <a:rPr lang="en-US" altLang="en-US" sz="2800" dirty="0" err="1" smtClean="0"/>
              <a:t>pasar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por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encima</a:t>
            </a:r>
            <a:r>
              <a:rPr lang="en-US" altLang="en-US" sz="2800" dirty="0" smtClean="0"/>
              <a:t> de la red.</a:t>
            </a:r>
          </a:p>
          <a:p>
            <a:pPr eaLnBrk="1" hangingPunct="1">
              <a:buFontTx/>
              <a:buAutoNum type="arabicPeriod"/>
            </a:pPr>
            <a:r>
              <a:rPr lang="en-US" altLang="en-US" sz="2800" dirty="0" err="1" smtClean="0"/>
              <a:t>Corren</a:t>
            </a:r>
            <a:r>
              <a:rPr lang="en-US" altLang="en-US" sz="2800" dirty="0" smtClean="0"/>
              <a:t> de </a:t>
            </a:r>
            <a:r>
              <a:rPr lang="en-US" altLang="en-US" sz="2800" dirty="0" err="1" smtClean="0"/>
              <a:t>una</a:t>
            </a:r>
            <a:r>
              <a:rPr lang="en-US" altLang="en-US" sz="2800" dirty="0" smtClean="0"/>
              <a:t> base a </a:t>
            </a:r>
            <a:r>
              <a:rPr lang="en-US" altLang="en-US" sz="2800" dirty="0" err="1" smtClean="0"/>
              <a:t>otra</a:t>
            </a:r>
            <a:r>
              <a:rPr lang="en-US" altLang="en-US" sz="2800" dirty="0" smtClean="0"/>
              <a:t>.</a:t>
            </a:r>
          </a:p>
          <a:p>
            <a:pPr eaLnBrk="1" hangingPunct="1">
              <a:buFontTx/>
              <a:buAutoNum type="arabicPeriod"/>
            </a:pPr>
            <a:r>
              <a:rPr lang="en-US" altLang="en-US" dirty="0" err="1" smtClean="0"/>
              <a:t>Atrapan</a:t>
            </a:r>
            <a:r>
              <a:rPr lang="en-US" altLang="en-US" dirty="0" smtClean="0"/>
              <a:t> la pelota con el </a:t>
            </a:r>
            <a:r>
              <a:rPr lang="en-US" altLang="en-US" dirty="0" err="1" smtClean="0"/>
              <a:t>guante</a:t>
            </a:r>
            <a:endParaRPr lang="en-US" altLang="en-US" sz="2800" dirty="0" smtClean="0"/>
          </a:p>
          <a:p>
            <a:pPr eaLnBrk="1" hangingPunct="1">
              <a:buFontTx/>
              <a:buAutoNum type="arabicPeriod"/>
            </a:pPr>
            <a:r>
              <a:rPr lang="en-US" altLang="en-US" sz="2800" dirty="0" err="1" smtClean="0"/>
              <a:t>Juegan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individuales</a:t>
            </a:r>
            <a:r>
              <a:rPr lang="en-US" altLang="en-US" dirty="0" smtClean="0"/>
              <a:t>, no </a:t>
            </a:r>
            <a:r>
              <a:rPr lang="en-US" altLang="en-US" dirty="0" err="1" smtClean="0"/>
              <a:t>dobles</a:t>
            </a:r>
            <a:r>
              <a:rPr lang="en-US" altLang="en-US" dirty="0" smtClean="0"/>
              <a:t>.</a:t>
            </a:r>
            <a:endParaRPr lang="en-US" altLang="en-US" sz="2800" dirty="0" smtClean="0"/>
          </a:p>
          <a:p>
            <a:pPr eaLnBrk="1" hangingPunct="1">
              <a:buFontTx/>
              <a:buAutoNum type="arabicPeriod"/>
            </a:pPr>
            <a:r>
              <a:rPr lang="en-US" altLang="en-US" sz="2800" dirty="0" smtClean="0"/>
              <a:t>La </a:t>
            </a:r>
            <a:r>
              <a:rPr lang="en-US" altLang="en-US" sz="2800" dirty="0" err="1" smtClean="0"/>
              <a:t>jugadora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va</a:t>
            </a:r>
            <a:r>
              <a:rPr lang="en-US" altLang="en-US" sz="2800" dirty="0" smtClean="0"/>
              <a:t> a meter el </a:t>
            </a:r>
            <a:r>
              <a:rPr lang="en-US" altLang="en-US" sz="2800" dirty="0" err="1" smtClean="0"/>
              <a:t>balon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en</a:t>
            </a:r>
            <a:r>
              <a:rPr lang="en-US" altLang="en-US" sz="2800" dirty="0" smtClean="0"/>
              <a:t> el </a:t>
            </a:r>
            <a:r>
              <a:rPr lang="en-US" altLang="en-US" sz="2800" dirty="0" err="1" smtClean="0"/>
              <a:t>cesto</a:t>
            </a:r>
            <a:r>
              <a:rPr lang="en-US" altLang="en-US" sz="2800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60686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FF0000"/>
                </a:solidFill>
              </a:rPr>
              <a:t>Repaso</a:t>
            </a:r>
            <a:r>
              <a:rPr lang="en-US" altLang="en-US" dirty="0" smtClean="0">
                <a:solidFill>
                  <a:srgbClr val="FF0000"/>
                </a:solidFill>
              </a:rPr>
              <a:t> de la </a:t>
            </a:r>
            <a:r>
              <a:rPr lang="en-US" altLang="en-US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dirty="0" smtClean="0">
                <a:solidFill>
                  <a:srgbClr val="FF0000"/>
                </a:solidFill>
              </a:rPr>
              <a:t> 42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229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dirty="0" smtClean="0"/>
              <a:t>WORKBOOK p. 5.4-5.5</a:t>
            </a:r>
          </a:p>
          <a:p>
            <a:pPr eaLnBrk="1" hangingPunct="1">
              <a:buFontTx/>
              <a:buNone/>
            </a:pPr>
            <a:r>
              <a:rPr lang="en-US" altLang="en-US" dirty="0" smtClean="0"/>
              <a:t>D.</a:t>
            </a:r>
          </a:p>
          <a:p>
            <a:pPr eaLnBrk="1" hangingPunct="1">
              <a:buFontTx/>
              <a:buNone/>
            </a:pPr>
            <a:r>
              <a:rPr lang="en-US" altLang="en-US" dirty="0" smtClean="0"/>
              <a:t>1.</a:t>
            </a:r>
          </a:p>
          <a:p>
            <a:pPr eaLnBrk="1" hangingPunct="1">
              <a:buFontTx/>
              <a:buNone/>
            </a:pPr>
            <a:r>
              <a:rPr lang="en-US" altLang="en-US" dirty="0" smtClean="0"/>
              <a:t>2.</a:t>
            </a:r>
          </a:p>
          <a:p>
            <a:pPr eaLnBrk="1" hangingPunct="1">
              <a:buFontTx/>
              <a:buNone/>
            </a:pPr>
            <a:r>
              <a:rPr lang="en-US" altLang="en-US" dirty="0" smtClean="0"/>
              <a:t>3.</a:t>
            </a:r>
          </a:p>
          <a:p>
            <a:pPr eaLnBrk="1" hangingPunct="1">
              <a:buFontTx/>
              <a:buNone/>
            </a:pPr>
            <a:r>
              <a:rPr lang="en-US" altLang="en-US" dirty="0" smtClean="0"/>
              <a:t>4.</a:t>
            </a:r>
          </a:p>
          <a:p>
            <a:pPr eaLnBrk="1" hangingPunct="1">
              <a:buFontTx/>
              <a:buNone/>
            </a:pPr>
            <a:endParaRPr lang="en-US" altLang="en-US" dirty="0" smtClean="0"/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990600" y="2133600"/>
            <a:ext cx="3200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 equipo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990600" y="2819400"/>
            <a:ext cx="4114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 balón / la pelota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990600" y="3429000"/>
            <a:ext cx="2895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La portería</a:t>
            </a: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1066800" y="3962400"/>
            <a:ext cx="7086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 tablero indicador / marcador</a:t>
            </a:r>
          </a:p>
        </p:txBody>
      </p:sp>
    </p:spTree>
    <p:extLst>
      <p:ext uri="{BB962C8B-B14F-4D97-AF65-F5344CB8AC3E}">
        <p14:creationId xmlns:p14="http://schemas.microsoft.com/office/powerpoint/2010/main" val="344483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  <p:bldP spid="18437" grpId="0"/>
      <p:bldP spid="18438" grpId="0"/>
      <p:bldP spid="184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08038"/>
          </a:xfrm>
        </p:spPr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FF0066"/>
                </a:solidFill>
              </a:rPr>
              <a:t>Repaso</a:t>
            </a:r>
            <a:r>
              <a:rPr lang="en-US" altLang="en-US" dirty="0" smtClean="0">
                <a:solidFill>
                  <a:srgbClr val="FF0066"/>
                </a:solidFill>
              </a:rPr>
              <a:t> de la </a:t>
            </a:r>
            <a:r>
              <a:rPr lang="en-US" altLang="en-US" dirty="0" err="1" smtClean="0">
                <a:solidFill>
                  <a:srgbClr val="FF0066"/>
                </a:solidFill>
              </a:rPr>
              <a:t>Tarea</a:t>
            </a:r>
            <a:r>
              <a:rPr lang="en-US" altLang="en-US" dirty="0" smtClean="0">
                <a:solidFill>
                  <a:srgbClr val="FF0066"/>
                </a:solidFill>
              </a:rPr>
              <a:t> 42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8915400" cy="57912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s-ES_tradnl" altLang="en-US" smtClean="0"/>
              <a:t>F.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mtClean="0"/>
              <a:t>El que juega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mtClean="0"/>
              <a:t>El que guarda la portería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mtClean="0"/>
              <a:t>El que mira el partido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mtClean="0"/>
              <a:t>El conjunto o grupo de jugadores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mtClean="0"/>
              <a:t>Ser victorioso.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mtClean="0"/>
              <a:t>No dejar o permitir entrar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mtClean="0"/>
              <a:t>El contrario de “ganar”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mtClean="0"/>
              <a:t>Meter el balón en la portería.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3124200" y="1524000"/>
            <a:ext cx="4267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El/la jugador (a)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5257800" y="2147888"/>
            <a:ext cx="35814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El/la portero (a)</a:t>
            </a: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4572000" y="2743200"/>
            <a:ext cx="4267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El/la espectador (a)</a:t>
            </a: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6781800" y="3276600"/>
            <a:ext cx="1981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 equipo</a:t>
            </a: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3352800" y="3886200"/>
            <a:ext cx="4267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ganar</a:t>
            </a: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5410200" y="4419600"/>
            <a:ext cx="1981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bloquear</a:t>
            </a:r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4800600" y="5029200"/>
            <a:ext cx="2819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perder</a:t>
            </a:r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3733800" y="6186488"/>
            <a:ext cx="5410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Marcar un tanto (meter un gol)</a:t>
            </a:r>
          </a:p>
        </p:txBody>
      </p:sp>
    </p:spTree>
    <p:extLst>
      <p:ext uri="{BB962C8B-B14F-4D97-AF65-F5344CB8AC3E}">
        <p14:creationId xmlns:p14="http://schemas.microsoft.com/office/powerpoint/2010/main" val="3873700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  <p:bldP spid="21509" grpId="0"/>
      <p:bldP spid="21510" grpId="0"/>
      <p:bldP spid="21511" grpId="0"/>
      <p:bldP spid="21512" grpId="0"/>
      <p:bldP spid="21513" grpId="0"/>
      <p:bldP spid="21514" grpId="0"/>
      <p:bldP spid="215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Content Placeholder 2"/>
          <p:cNvSpPr>
            <a:spLocks noGrp="1"/>
          </p:cNvSpPr>
          <p:nvPr>
            <p:ph idx="1"/>
          </p:nvPr>
        </p:nvSpPr>
        <p:spPr>
          <a:xfrm>
            <a:off x="457200" y="1646238"/>
            <a:ext cx="8229600" cy="4830762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en-US" b="1" smtClean="0">
                <a:solidFill>
                  <a:srgbClr val="008000"/>
                </a:solidFill>
              </a:rPr>
              <a:t>G.</a:t>
            </a:r>
            <a:r>
              <a:rPr lang="en-US" altLang="en-US" smtClean="0">
                <a:solidFill>
                  <a:srgbClr val="008000"/>
                </a:solidFill>
              </a:rPr>
              <a:t>  </a:t>
            </a:r>
            <a:r>
              <a:rPr lang="en-US" altLang="en-US" smtClean="0"/>
              <a:t>Identify each item of the soccer uniform.</a:t>
            </a:r>
          </a:p>
          <a:p>
            <a:pPr marL="0" indent="0">
              <a:buFontTx/>
              <a:buNone/>
            </a:pPr>
            <a:r>
              <a:rPr lang="en-US" altLang="en-US" smtClean="0"/>
              <a:t>1.</a:t>
            </a:r>
          </a:p>
          <a:p>
            <a:pPr marL="0" indent="0">
              <a:buFontTx/>
              <a:buNone/>
            </a:pPr>
            <a:endParaRPr lang="en-US" altLang="en-US" smtClean="0"/>
          </a:p>
          <a:p>
            <a:pPr marL="0" indent="0">
              <a:buFontTx/>
              <a:buNone/>
            </a:pPr>
            <a:r>
              <a:rPr lang="en-US" altLang="en-US" smtClean="0"/>
              <a:t>2.</a:t>
            </a:r>
          </a:p>
          <a:p>
            <a:pPr marL="0" indent="0">
              <a:buFontTx/>
              <a:buNone/>
            </a:pPr>
            <a:endParaRPr lang="en-US" altLang="en-US" smtClean="0"/>
          </a:p>
          <a:p>
            <a:pPr marL="0" indent="0">
              <a:buFontTx/>
              <a:buNone/>
            </a:pPr>
            <a:r>
              <a:rPr lang="en-US" altLang="en-US" smtClean="0"/>
              <a:t>3.</a:t>
            </a:r>
          </a:p>
          <a:p>
            <a:pPr marL="0" indent="0">
              <a:buFontTx/>
              <a:buNone/>
            </a:pPr>
            <a:endParaRPr lang="en-US" altLang="en-US" smtClean="0"/>
          </a:p>
          <a:p>
            <a:pPr marL="0" indent="0">
              <a:buFontTx/>
              <a:buNone/>
            </a:pPr>
            <a:r>
              <a:rPr lang="en-US" altLang="en-US" smtClean="0"/>
              <a:t>4.</a:t>
            </a:r>
          </a:p>
          <a:p>
            <a:pPr marL="0" indent="0">
              <a:buFontTx/>
              <a:buNone/>
            </a:pPr>
            <a:endParaRPr lang="en-US" altLang="en-US" b="1" smtClean="0">
              <a:solidFill>
                <a:srgbClr val="008000"/>
              </a:solidFill>
            </a:endParaRPr>
          </a:p>
        </p:txBody>
      </p:sp>
      <p:pic>
        <p:nvPicPr>
          <p:cNvPr id="28675" name="Picture 3" descr="C:\Users\Faculty\AppData\Local\Temp\20141110_142051-1.jpg"/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209800"/>
            <a:ext cx="3006725" cy="434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Title 1"/>
          <p:cNvSpPr>
            <a:spLocks noGrp="1"/>
          </p:cNvSpPr>
          <p:nvPr>
            <p:ph type="title"/>
          </p:nvPr>
        </p:nvSpPr>
        <p:spPr>
          <a:xfrm>
            <a:off x="457200" y="231775"/>
            <a:ext cx="8229600" cy="1139825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3300"/>
                </a:solidFill>
              </a:rPr>
              <a:t>Repaso</a:t>
            </a:r>
            <a:r>
              <a:rPr lang="en-US" altLang="en-US" dirty="0" smtClean="0">
                <a:solidFill>
                  <a:srgbClr val="FF3300"/>
                </a:solidFill>
              </a:rPr>
              <a:t> de la </a:t>
            </a:r>
            <a:r>
              <a:rPr lang="en-US" altLang="en-US" dirty="0" err="1" smtClean="0">
                <a:solidFill>
                  <a:srgbClr val="FF3300"/>
                </a:solidFill>
              </a:rPr>
              <a:t>Tarea</a:t>
            </a:r>
            <a:r>
              <a:rPr lang="en-US" altLang="en-US" dirty="0" smtClean="0">
                <a:solidFill>
                  <a:srgbClr val="FF3300"/>
                </a:solidFill>
              </a:rPr>
              <a:t> 42b</a:t>
            </a: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990600" y="2295525"/>
            <a:ext cx="244475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La camiseta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990600" y="3438525"/>
            <a:ext cx="327660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 pantalón corto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1104900" y="4648200"/>
            <a:ext cx="304800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Los calcetines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1066800" y="5715000"/>
            <a:ext cx="3124200" cy="52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Las zapatillas</a:t>
            </a:r>
          </a:p>
        </p:txBody>
      </p:sp>
    </p:spTree>
    <p:extLst>
      <p:ext uri="{BB962C8B-B14F-4D97-AF65-F5344CB8AC3E}">
        <p14:creationId xmlns:p14="http://schemas.microsoft.com/office/powerpoint/2010/main" val="2645660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Repaso</a:t>
            </a:r>
            <a:r>
              <a:rPr lang="en-US" altLang="en-US" dirty="0" smtClean="0">
                <a:solidFill>
                  <a:srgbClr val="FF0000"/>
                </a:solidFill>
              </a:rPr>
              <a:t> de la </a:t>
            </a:r>
            <a:r>
              <a:rPr lang="en-US" altLang="en-US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dirty="0" smtClean="0">
                <a:solidFill>
                  <a:srgbClr val="FF0000"/>
                </a:solidFill>
              </a:rPr>
              <a:t> 42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US" dirty="0"/>
              <a:t>H. Write an original sentence with each</a:t>
            </a:r>
          </a:p>
          <a:p>
            <a:pPr marL="514350" indent="-514350">
              <a:buFontTx/>
              <a:buAutoNum type="arabicPeriod"/>
              <a:defRPr/>
            </a:pPr>
            <a:r>
              <a:rPr lang="en-US" dirty="0"/>
              <a:t>El </a:t>
            </a:r>
            <a:r>
              <a:rPr lang="en-US" dirty="0" err="1"/>
              <a:t>jugador</a:t>
            </a:r>
            <a:endParaRPr lang="en-US" dirty="0"/>
          </a:p>
          <a:p>
            <a:pPr marL="514350" indent="-514350">
              <a:buFontTx/>
              <a:buAutoNum type="arabicPeriod"/>
              <a:defRPr/>
            </a:pPr>
            <a:r>
              <a:rPr lang="en-US" dirty="0"/>
              <a:t>El </a:t>
            </a:r>
            <a:r>
              <a:rPr lang="en-US" dirty="0" err="1"/>
              <a:t>equipo</a:t>
            </a:r>
            <a:endParaRPr lang="en-US" dirty="0"/>
          </a:p>
          <a:p>
            <a:pPr marL="514350" indent="-514350">
              <a:buFontTx/>
              <a:buAutoNum type="arabicPeriod"/>
              <a:defRPr/>
            </a:pPr>
            <a:r>
              <a:rPr lang="en-US" dirty="0"/>
              <a:t>El </a:t>
            </a:r>
            <a:r>
              <a:rPr lang="en-US" dirty="0" err="1"/>
              <a:t>portero</a:t>
            </a:r>
            <a:endParaRPr lang="en-US" dirty="0"/>
          </a:p>
          <a:p>
            <a:pPr marL="514350" indent="-514350">
              <a:buFontTx/>
              <a:buAutoNum type="arabicPeriod"/>
              <a:defRPr/>
            </a:pPr>
            <a:r>
              <a:rPr lang="en-US" dirty="0"/>
              <a:t>Los aficionados</a:t>
            </a:r>
          </a:p>
          <a:p>
            <a:pPr marL="514350" indent="-514350">
              <a:buFontTx/>
              <a:buAutoNum type="arabicPeriod"/>
              <a:defRPr/>
            </a:pPr>
            <a:r>
              <a:rPr lang="en-US" dirty="0" err="1"/>
              <a:t>Lanzar</a:t>
            </a:r>
            <a:endParaRPr lang="en-US" dirty="0"/>
          </a:p>
          <a:p>
            <a:pPr marL="514350" indent="-514350">
              <a:buFontTx/>
              <a:buAutoNum type="arabicPeriod"/>
              <a:defRPr/>
            </a:pPr>
            <a:r>
              <a:rPr lang="en-US" dirty="0" err="1"/>
              <a:t>Tocar</a:t>
            </a:r>
            <a:endParaRPr lang="en-US" dirty="0"/>
          </a:p>
          <a:p>
            <a:pPr marL="514350" indent="-514350">
              <a:buFontTx/>
              <a:buAutoNum type="arabicPeriod"/>
              <a:defRPr/>
            </a:pPr>
            <a:r>
              <a:rPr lang="en-US" dirty="0" err="1"/>
              <a:t>Ganar</a:t>
            </a:r>
            <a:endParaRPr lang="en-US" dirty="0"/>
          </a:p>
          <a:p>
            <a:pPr marL="514350" indent="-514350">
              <a:buFontTx/>
              <a:buAutoNum type="arabicPeriod"/>
              <a:defRPr/>
            </a:pPr>
            <a:r>
              <a:rPr lang="en-US" dirty="0"/>
              <a:t>Meter un </a:t>
            </a:r>
            <a:r>
              <a:rPr lang="en-US" dirty="0" err="1"/>
              <a:t>gol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07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81050" y="1752600"/>
            <a:ext cx="2266950" cy="2019300"/>
          </a:xfrm>
        </p:spPr>
      </p:pic>
      <p:pic>
        <p:nvPicPr>
          <p:cNvPr id="1843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6675" y="1295400"/>
            <a:ext cx="2066925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267200"/>
            <a:ext cx="1492250" cy="160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8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4191000"/>
            <a:ext cx="1244600" cy="146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9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886200"/>
            <a:ext cx="25908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40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304800"/>
            <a:ext cx="1749425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0" y="3733800"/>
            <a:ext cx="3733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 campo de béisbol</a:t>
            </a:r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3962400" y="3352800"/>
            <a:ext cx="3048000" cy="954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El/ la pícher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El/ la lanzador(a)</a:t>
            </a:r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6096000" y="3124200"/>
            <a:ext cx="312420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El/ la jardinero/a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7010400" y="5943600"/>
            <a:ext cx="2063750" cy="830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El/ la bateador(a)</a:t>
            </a:r>
          </a:p>
        </p:txBody>
      </p:sp>
      <p:sp>
        <p:nvSpPr>
          <p:cNvPr id="18446" name="Line 15"/>
          <p:cNvSpPr>
            <a:spLocks noChangeShapeType="1"/>
          </p:cNvSpPr>
          <p:nvPr/>
        </p:nvSpPr>
        <p:spPr bwMode="auto">
          <a:xfrm>
            <a:off x="7696200" y="4800600"/>
            <a:ext cx="9906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7" name="Line 16"/>
          <p:cNvSpPr>
            <a:spLocks noChangeShapeType="1"/>
          </p:cNvSpPr>
          <p:nvPr/>
        </p:nvSpPr>
        <p:spPr bwMode="auto">
          <a:xfrm flipH="1">
            <a:off x="5562600" y="48768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8" name="Line 17"/>
          <p:cNvSpPr>
            <a:spLocks noChangeShapeType="1"/>
          </p:cNvSpPr>
          <p:nvPr/>
        </p:nvSpPr>
        <p:spPr bwMode="auto">
          <a:xfrm flipV="1">
            <a:off x="5219700" y="5811441"/>
            <a:ext cx="1295400" cy="59769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3657600" y="4572000"/>
            <a:ext cx="2362200" cy="95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 cátcher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 receptor/a</a:t>
            </a:r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3962400" y="5638800"/>
            <a:ext cx="1763713" cy="946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La base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 platillo</a:t>
            </a:r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>
            <a:off x="477838" y="5410200"/>
            <a:ext cx="13509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 bate</a:t>
            </a:r>
          </a:p>
        </p:txBody>
      </p:sp>
      <p:sp>
        <p:nvSpPr>
          <p:cNvPr id="4117" name="Text Box 21"/>
          <p:cNvSpPr txBox="1">
            <a:spLocks noChangeArrowheads="1"/>
          </p:cNvSpPr>
          <p:nvPr/>
        </p:nvSpPr>
        <p:spPr bwMode="auto">
          <a:xfrm>
            <a:off x="1981200" y="5486400"/>
            <a:ext cx="17859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 guante</a:t>
            </a:r>
          </a:p>
        </p:txBody>
      </p:sp>
      <p:pic>
        <p:nvPicPr>
          <p:cNvPr id="18453" name="Picture 2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6057900"/>
            <a:ext cx="914400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20" name="Text Box 24"/>
          <p:cNvSpPr txBox="1">
            <a:spLocks noChangeArrowheads="1"/>
          </p:cNvSpPr>
          <p:nvPr/>
        </p:nvSpPr>
        <p:spPr bwMode="auto">
          <a:xfrm>
            <a:off x="76200" y="6110288"/>
            <a:ext cx="174783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La pelota</a:t>
            </a:r>
          </a:p>
        </p:txBody>
      </p:sp>
      <p:sp>
        <p:nvSpPr>
          <p:cNvPr id="23" name="Text Box 13"/>
          <p:cNvSpPr txBox="1">
            <a:spLocks noChangeArrowheads="1"/>
          </p:cNvSpPr>
          <p:nvPr/>
        </p:nvSpPr>
        <p:spPr bwMode="auto">
          <a:xfrm>
            <a:off x="5257800" y="1484313"/>
            <a:ext cx="3124200" cy="954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El/ la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beisbolista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s-ES_tradnl" altLang="en-US" sz="5400" b="1" dirty="0" smtClean="0">
                <a:solidFill>
                  <a:srgbClr val="008000"/>
                </a:solidFill>
              </a:rPr>
              <a:t>El béisbol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291999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7" grpId="0"/>
      <p:bldP spid="4108" grpId="0" animBg="1"/>
      <p:bldP spid="4109" grpId="0"/>
      <p:bldP spid="4110" grpId="0" animBg="1"/>
      <p:bldP spid="4114" grpId="0"/>
      <p:bldP spid="4115" grpId="0" animBg="1"/>
      <p:bldP spid="4116" grpId="0"/>
      <p:bldP spid="4117" grpId="0"/>
      <p:bldP spid="4120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43b:</a:t>
            </a:r>
            <a:r>
              <a:rPr lang="en-US" dirty="0" smtClean="0"/>
              <a:t>		28/02/18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 altLang="en-US" sz="3600" b="1" dirty="0" smtClean="0">
              <a:solidFill>
                <a:srgbClr val="00B050"/>
              </a:solidFill>
            </a:endParaRPr>
          </a:p>
          <a:p>
            <a:endParaRPr lang="es-ES_tradnl" altLang="en-US" sz="3600" b="1" dirty="0">
              <a:solidFill>
                <a:srgbClr val="00B050"/>
              </a:solidFill>
            </a:endParaRPr>
          </a:p>
          <a:p>
            <a:r>
              <a:rPr lang="es-ES_tradnl" altLang="en-US" sz="3600" b="1" dirty="0" smtClean="0">
                <a:solidFill>
                  <a:srgbClr val="00B050"/>
                </a:solidFill>
              </a:rPr>
              <a:t>TOMAR </a:t>
            </a:r>
            <a:r>
              <a:rPr lang="es-ES_tradnl" altLang="en-US" sz="3600" b="1" dirty="0">
                <a:solidFill>
                  <a:srgbClr val="00B050"/>
                </a:solidFill>
              </a:rPr>
              <a:t>QUIZ 1: CAPITULO 5</a:t>
            </a:r>
            <a:endParaRPr lang="es-ES_tradnl" altLang="en-US" sz="3600" b="1" dirty="0">
              <a:solidFill>
                <a:srgbClr val="FF0066"/>
              </a:solidFill>
            </a:endParaRP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0228792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5989638"/>
            <a:ext cx="8229600" cy="868362"/>
          </a:xfrm>
        </p:spPr>
        <p:txBody>
          <a:bodyPr/>
          <a:lstStyle/>
          <a:p>
            <a:pPr eaLnBrk="1" hangingPunct="1"/>
            <a:r>
              <a:rPr lang="es-ES_tradnl" altLang="en-US" b="1" dirty="0" smtClean="0">
                <a:solidFill>
                  <a:srgbClr val="008000"/>
                </a:solidFill>
              </a:rPr>
              <a:t>entradas</a:t>
            </a:r>
          </a:p>
        </p:txBody>
      </p:sp>
      <p:pic>
        <p:nvPicPr>
          <p:cNvPr id="1945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981075"/>
            <a:ext cx="1905000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685800"/>
            <a:ext cx="3276600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1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7300" y="3810000"/>
            <a:ext cx="18669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2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200150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3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429000"/>
            <a:ext cx="17526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381000" y="2819400"/>
            <a:ext cx="1212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CC0099"/>
                </a:solidFill>
              </a:rPr>
              <a:t>correr</a:t>
            </a: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3886200" y="776287"/>
            <a:ext cx="13922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CC0099"/>
                </a:solidFill>
              </a:rPr>
              <a:t>atrapar</a:t>
            </a: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6934200" y="3062287"/>
            <a:ext cx="1212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CC0099"/>
                </a:solidFill>
              </a:rPr>
              <a:t>lanzar</a:t>
            </a: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609600" y="5119688"/>
            <a:ext cx="12541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CC0099"/>
                </a:solidFill>
              </a:rPr>
              <a:t>batear</a:t>
            </a: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6934200" y="4502943"/>
            <a:ext cx="14890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8000"/>
                </a:solidFill>
              </a:rPr>
              <a:t>Jonrón </a:t>
            </a: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2819400" y="6034087"/>
            <a:ext cx="15478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>
                <a:solidFill>
                  <a:srgbClr val="000000"/>
                </a:solidFill>
              </a:rPr>
              <a:t>innings </a:t>
            </a:r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162"/>
            <a:ext cx="8229600" cy="960438"/>
          </a:xfrm>
        </p:spPr>
        <p:txBody>
          <a:bodyPr/>
          <a:lstStyle/>
          <a:p>
            <a:pPr algn="l" eaLnBrk="1" hangingPunct="1"/>
            <a:r>
              <a:rPr lang="en-US" altLang="en-US" b="1" dirty="0" err="1" smtClean="0">
                <a:solidFill>
                  <a:srgbClr val="D60093"/>
                </a:solidFill>
              </a:rPr>
              <a:t>Verbos</a:t>
            </a:r>
            <a:endParaRPr lang="en-US" altLang="en-US" b="1" dirty="0" smtClean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963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9" grpId="0"/>
      <p:bldP spid="5130" grpId="0"/>
      <p:bldP spid="5131" grpId="0"/>
      <p:bldP spid="5132" grpId="0"/>
      <p:bldP spid="5133" grpId="0"/>
      <p:bldP spid="513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76200"/>
            <a:ext cx="8229600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altLang="en-US" sz="3600" b="1" dirty="0" smtClean="0">
                <a:solidFill>
                  <a:srgbClr val="008000"/>
                </a:solidFill>
              </a:rPr>
              <a:t>El </a:t>
            </a:r>
            <a:r>
              <a:rPr lang="en-US" altLang="en-US" sz="3600" b="1" dirty="0" err="1" smtClean="0">
                <a:solidFill>
                  <a:srgbClr val="008000"/>
                </a:solidFill>
              </a:rPr>
              <a:t>basquetbol</a:t>
            </a:r>
            <a:r>
              <a:rPr lang="en-US" altLang="en-US" sz="3600" b="1" dirty="0" smtClean="0">
                <a:solidFill>
                  <a:srgbClr val="008000"/>
                </a:solidFill>
              </a:rPr>
              <a:t> / El </a:t>
            </a:r>
            <a:r>
              <a:rPr lang="en-US" altLang="en-US" sz="3600" b="1" dirty="0" err="1" smtClean="0">
                <a:solidFill>
                  <a:srgbClr val="008000"/>
                </a:solidFill>
              </a:rPr>
              <a:t>baloncesto</a:t>
            </a:r>
            <a:endParaRPr lang="en-US" altLang="en-US" sz="3600" b="1" dirty="0" smtClean="0">
              <a:solidFill>
                <a:srgbClr val="008000"/>
              </a:solidFill>
            </a:endParaRPr>
          </a:p>
        </p:txBody>
      </p:sp>
      <p:pic>
        <p:nvPicPr>
          <p:cNvPr id="2048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838200"/>
            <a:ext cx="3429000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838200"/>
            <a:ext cx="25908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304309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5595" y="3429000"/>
            <a:ext cx="1847850" cy="246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0" y="2743200"/>
            <a:ext cx="4572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La cancha de basquetbol</a:t>
            </a:r>
          </a:p>
        </p:txBody>
      </p:sp>
      <p:sp>
        <p:nvSpPr>
          <p:cNvPr id="20488" name="Line 10"/>
          <p:cNvSpPr>
            <a:spLocks noChangeShapeType="1"/>
          </p:cNvSpPr>
          <p:nvPr/>
        </p:nvSpPr>
        <p:spPr bwMode="auto">
          <a:xfrm flipV="1">
            <a:off x="7620000" y="2827190"/>
            <a:ext cx="228600" cy="17556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3948545" y="990600"/>
            <a:ext cx="22098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El cesto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La canasta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7751618" y="2567635"/>
            <a:ext cx="152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La red</a:t>
            </a: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500062" y="5517788"/>
            <a:ext cx="1905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El balón</a:t>
            </a:r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3219450" y="6019799"/>
            <a:ext cx="1905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El trofeo</a:t>
            </a:r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 flipH="1">
            <a:off x="5486400" y="1463675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3" name="Straight Connector 2"/>
          <p:cNvCxnSpPr/>
          <p:nvPr/>
        </p:nvCxnSpPr>
        <p:spPr>
          <a:xfrm>
            <a:off x="6019800" y="838200"/>
            <a:ext cx="0" cy="24241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019800" y="838200"/>
            <a:ext cx="381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019800" y="3276600"/>
            <a:ext cx="381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4953000" y="4304434"/>
            <a:ext cx="5181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/>
            <a:r>
              <a:rPr lang="en-US" altLang="en-US" b="1" kern="0" dirty="0" err="1" smtClean="0">
                <a:solidFill>
                  <a:srgbClr val="008000"/>
                </a:solidFill>
              </a:rPr>
              <a:t>Campeones</a:t>
            </a:r>
            <a:endParaRPr lang="en-US" altLang="en-US" b="1" kern="0" dirty="0" smtClean="0">
              <a:solidFill>
                <a:srgbClr val="008000"/>
              </a:solidFill>
            </a:endParaRPr>
          </a:p>
          <a:p>
            <a:pPr eaLnBrk="1" hangingPunct="1"/>
            <a:endParaRPr lang="en-US" altLang="en-US" b="1" kern="0" dirty="0" smtClean="0">
              <a:solidFill>
                <a:srgbClr val="008000"/>
              </a:solidFill>
            </a:endParaRPr>
          </a:p>
          <a:p>
            <a:pPr eaLnBrk="1" hangingPunct="1"/>
            <a:r>
              <a:rPr lang="en-US" altLang="en-US" b="1" kern="0" dirty="0" err="1" smtClean="0">
                <a:solidFill>
                  <a:srgbClr val="008000"/>
                </a:solidFill>
              </a:rPr>
              <a:t>Cuartos</a:t>
            </a:r>
            <a:r>
              <a:rPr lang="en-US" altLang="en-US" b="1" kern="0" dirty="0" smtClean="0">
                <a:solidFill>
                  <a:srgbClr val="008000"/>
                </a:solidFill>
              </a:rPr>
              <a:t>  </a:t>
            </a:r>
          </a:p>
          <a:p>
            <a:pPr eaLnBrk="1" hangingPunct="1"/>
            <a:r>
              <a:rPr lang="en-US" altLang="en-US" b="1" kern="0" dirty="0" err="1" smtClean="0">
                <a:solidFill>
                  <a:srgbClr val="008000"/>
                </a:solidFill>
              </a:rPr>
              <a:t>Tiempos</a:t>
            </a:r>
            <a:endParaRPr lang="en-US" altLang="en-US" b="1" kern="0" dirty="0" smtClean="0">
              <a:solidFill>
                <a:srgbClr val="008000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7391400" y="5410200"/>
            <a:ext cx="0" cy="8830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>
            <a:off x="7086600" y="5638800"/>
            <a:ext cx="304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7086600" y="6096000"/>
            <a:ext cx="304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Box 13"/>
          <p:cNvSpPr txBox="1">
            <a:spLocks noChangeArrowheads="1"/>
          </p:cNvSpPr>
          <p:nvPr/>
        </p:nvSpPr>
        <p:spPr bwMode="auto">
          <a:xfrm>
            <a:off x="6667500" y="4717039"/>
            <a:ext cx="2362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00"/>
                </a:solidFill>
              </a:rPr>
              <a:t>Champions</a:t>
            </a:r>
          </a:p>
        </p:txBody>
      </p:sp>
      <p:sp>
        <p:nvSpPr>
          <p:cNvPr id="29" name="Text Box 14"/>
          <p:cNvSpPr txBox="1">
            <a:spLocks noChangeArrowheads="1"/>
          </p:cNvSpPr>
          <p:nvPr/>
        </p:nvSpPr>
        <p:spPr bwMode="auto">
          <a:xfrm>
            <a:off x="7391400" y="5562600"/>
            <a:ext cx="1905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 err="1">
                <a:solidFill>
                  <a:srgbClr val="000000"/>
                </a:solidFill>
              </a:rPr>
              <a:t>Quarters</a:t>
            </a:r>
            <a:endParaRPr lang="es-ES_tradnl" altLang="en-US" sz="28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129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3" grpId="0"/>
      <p:bldP spid="6155" grpId="0"/>
      <p:bldP spid="6156" grpId="0"/>
      <p:bldP spid="6157" grpId="0"/>
      <p:bldP spid="6158" grpId="0"/>
      <p:bldP spid="28" grpId="0" autoUpdateAnimBg="0"/>
      <p:bldP spid="29" grpId="0" autoUpdateAnimBg="0"/>
    </p:bldLst>
  </p:timing>
</p:sld>
</file>

<file path=ppt/theme/theme1.xml><?xml version="1.0" encoding="utf-8"?>
<a:theme xmlns:a="http://schemas.openxmlformats.org/drawingml/2006/main" name="Level">
  <a:themeElements>
    <a:clrScheme name="Level 6">
      <a:dk1>
        <a:srgbClr val="000000"/>
      </a:dk1>
      <a:lt1>
        <a:srgbClr val="FFFFFF"/>
      </a:lt1>
      <a:dk2>
        <a:srgbClr val="666699"/>
      </a:dk2>
      <a:lt2>
        <a:srgbClr val="FFCC00"/>
      </a:lt2>
      <a:accent1>
        <a:srgbClr val="FF9900"/>
      </a:accent1>
      <a:accent2>
        <a:srgbClr val="FF0000"/>
      </a:accent2>
      <a:accent3>
        <a:srgbClr val="FFFFFF"/>
      </a:accent3>
      <a:accent4>
        <a:srgbClr val="000000"/>
      </a:accent4>
      <a:accent5>
        <a:srgbClr val="FFCAAA"/>
      </a:accent5>
      <a:accent6>
        <a:srgbClr val="E70000"/>
      </a:accent6>
      <a:hlink>
        <a:srgbClr val="666699"/>
      </a:hlink>
      <a:folHlink>
        <a:srgbClr val="999966"/>
      </a:folHlink>
    </a:clrScheme>
    <a:fontScheme name="Level">
      <a:majorFont>
        <a:latin typeface="Garamond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evel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6156</TotalTime>
  <Words>468</Words>
  <Application>Microsoft Office PowerPoint</Application>
  <PresentationFormat>On-screen Show (4:3)</PresentationFormat>
  <Paragraphs>174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Level</vt:lpstr>
      <vt:lpstr>Default Design</vt:lpstr>
      <vt:lpstr>Me llamo ___________   Clase 702 La fecha es el 26 de febrero del 2018</vt:lpstr>
      <vt:lpstr>Repaso de la Tarea 42</vt:lpstr>
      <vt:lpstr>Repaso de la Tarea 42</vt:lpstr>
      <vt:lpstr>Repaso de la Tarea 42b</vt:lpstr>
      <vt:lpstr>Repaso de la Tarea 42</vt:lpstr>
      <vt:lpstr>El béisbol</vt:lpstr>
      <vt:lpstr>Proposito # 43b:  28/02/18</vt:lpstr>
      <vt:lpstr>Verbos</vt:lpstr>
      <vt:lpstr>PowerPoint Presentation</vt:lpstr>
      <vt:lpstr>Verbos</vt:lpstr>
      <vt:lpstr>PowerPoint Presentation</vt:lpstr>
      <vt:lpstr>Practica</vt:lpstr>
      <vt:lpstr>Teacher Oral Parts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Clase 801 La fecha es el 12 de noviembre del 2014</dc:title>
  <dc:creator>Helen Zumaeta</dc:creator>
  <cp:lastModifiedBy>Helen Zumaeta</cp:lastModifiedBy>
  <cp:revision>30</cp:revision>
  <cp:lastPrinted>2016-02-01T17:03:18Z</cp:lastPrinted>
  <dcterms:created xsi:type="dcterms:W3CDTF">2014-11-12T18:38:48Z</dcterms:created>
  <dcterms:modified xsi:type="dcterms:W3CDTF">2018-02-26T17:46:53Z</dcterms:modified>
</cp:coreProperties>
</file>